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4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12" r:id="rId11"/>
    <p:sldId id="313" r:id="rId12"/>
    <p:sldId id="314" r:id="rId13"/>
    <p:sldId id="315" r:id="rId14"/>
    <p:sldId id="316" r:id="rId15"/>
    <p:sldId id="321" r:id="rId16"/>
    <p:sldId id="303" r:id="rId17"/>
    <p:sldId id="304" r:id="rId18"/>
    <p:sldId id="317" r:id="rId19"/>
    <p:sldId id="306" r:id="rId20"/>
    <p:sldId id="305" r:id="rId21"/>
    <p:sldId id="318" r:id="rId22"/>
    <p:sldId id="319" r:id="rId23"/>
    <p:sldId id="307" r:id="rId24"/>
    <p:sldId id="309" r:id="rId25"/>
    <p:sldId id="310" r:id="rId26"/>
    <p:sldId id="311" r:id="rId27"/>
    <p:sldId id="320" r:id="rId28"/>
  </p:sldIdLst>
  <p:sldSz cx="9144000" cy="6858000" type="screen4x3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00CC99"/>
    <a:srgbClr val="008080"/>
    <a:srgbClr val="FF9B57"/>
    <a:srgbClr val="FF6600"/>
    <a:srgbClr val="66FF66"/>
    <a:srgbClr val="003300"/>
    <a:srgbClr val="CC0000"/>
    <a:srgbClr val="0033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81" autoAdjust="0"/>
    <p:restoredTop sz="94660"/>
  </p:normalViewPr>
  <p:slideViewPr>
    <p:cSldViewPr>
      <p:cViewPr>
        <p:scale>
          <a:sx n="71" d="100"/>
          <a:sy n="71" d="100"/>
        </p:scale>
        <p:origin x="-1968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obolewska.UMTM1\Desktop\Mariola\2015\Wykonanie%20bud&#380;etu%202015\Za&#322;&#261;czniki%20do%20wykonania%20bud&#380;etu%20za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'Tab opis (3)'!$C$34</c:f>
              <c:strCache>
                <c:ptCount val="1"/>
                <c:pt idx="0">
                  <c:v>2 015,00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0.13304487189476921"/>
                  <c:y val="9.34892469335273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 i="0" baseline="0"/>
                </a:pPr>
                <a:endParaRPr lang="pl-PL"/>
              </a:p>
            </c:txPr>
            <c:showVal val="1"/>
            <c:showLeaderLines val="1"/>
          </c:dLbls>
          <c:cat>
            <c:strRef>
              <c:f>'Tab opis (3)'!$B$35:$B$37</c:f>
              <c:strCache>
                <c:ptCount val="3"/>
                <c:pt idx="0">
                  <c:v>Dochody bieżące własne</c:v>
                </c:pt>
                <c:pt idx="1">
                  <c:v>Dotacje na realizację zadań zleconych z zakresu administracji rządowej</c:v>
                </c:pt>
                <c:pt idx="2">
                  <c:v>Dotacje na realizacje zadań wynikających z porozumień</c:v>
                </c:pt>
              </c:strCache>
            </c:strRef>
          </c:cat>
          <c:val>
            <c:numRef>
              <c:f>'Tab opis (3)'!$C$35:$C$37</c:f>
              <c:numCache>
                <c:formatCode>#,##0.00</c:formatCode>
                <c:ptCount val="3"/>
                <c:pt idx="0">
                  <c:v>154720734.50999999</c:v>
                </c:pt>
                <c:pt idx="1">
                  <c:v>23314150.010000005</c:v>
                </c:pt>
                <c:pt idx="2">
                  <c:v>1604633.47</c:v>
                </c:pt>
              </c:numCache>
            </c:numRef>
          </c:val>
        </c:ser>
      </c:pie3DChart>
    </c:plotArea>
    <c:legend>
      <c:legendPos val="b"/>
      <c:layout/>
      <c:txPr>
        <a:bodyPr/>
        <a:lstStyle/>
        <a:p>
          <a:pPr>
            <a:defRPr sz="1500" b="1" i="0" baseline="0"/>
          </a:pPr>
          <a:endParaRPr lang="pl-PL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>
        <c:manualLayout>
          <c:layoutTarget val="inner"/>
          <c:xMode val="edge"/>
          <c:yMode val="edge"/>
          <c:x val="0.10052169665328323"/>
          <c:y val="1.8772087149667487E-2"/>
          <c:w val="0.88262018379091156"/>
          <c:h val="0.65751544240478976"/>
        </c:manualLayout>
      </c:layout>
      <c:bar3DChart>
        <c:barDir val="col"/>
        <c:grouping val="stacked"/>
        <c:ser>
          <c:idx val="1"/>
          <c:order val="0"/>
          <c:tx>
            <c:strRef>
              <c:f>'Tab opis (3)'!$B$52</c:f>
              <c:strCache>
                <c:ptCount val="1"/>
                <c:pt idx="0">
                  <c:v>Subwencje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(3)'!$C$52:$F$52</c:f>
              <c:numCache>
                <c:formatCode>#,##0.00</c:formatCode>
                <c:ptCount val="4"/>
                <c:pt idx="0">
                  <c:v>38257.671999999999</c:v>
                </c:pt>
                <c:pt idx="1">
                  <c:v>39494.732999999993</c:v>
                </c:pt>
                <c:pt idx="2">
                  <c:v>40473.298999999999</c:v>
                </c:pt>
                <c:pt idx="3">
                  <c:v>42207.835000000006</c:v>
                </c:pt>
              </c:numCache>
            </c:numRef>
          </c:val>
        </c:ser>
        <c:ser>
          <c:idx val="2"/>
          <c:order val="1"/>
          <c:tx>
            <c:strRef>
              <c:f>'Tab opis (3)'!$B$53</c:f>
              <c:strCache>
                <c:ptCount val="1"/>
                <c:pt idx="0">
                  <c:v>Udział w dochodach budżetu państwa z tytułu podatku dochodowego od osób fizycznych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(3)'!$C$53:$F$53</c:f>
              <c:numCache>
                <c:formatCode>#,##0.00</c:formatCode>
                <c:ptCount val="4"/>
                <c:pt idx="0">
                  <c:v>34997.71</c:v>
                </c:pt>
                <c:pt idx="1">
                  <c:v>36930.546000000002</c:v>
                </c:pt>
                <c:pt idx="2">
                  <c:v>39136.617000000006</c:v>
                </c:pt>
                <c:pt idx="3">
                  <c:v>41808.235999999997</c:v>
                </c:pt>
              </c:numCache>
            </c:numRef>
          </c:val>
        </c:ser>
        <c:ser>
          <c:idx val="3"/>
          <c:order val="2"/>
          <c:tx>
            <c:strRef>
              <c:f>'Tab opis (3)'!$B$54</c:f>
              <c:strCache>
                <c:ptCount val="1"/>
                <c:pt idx="0">
                  <c:v>Udział w dochodach budżetu państwa z tytułu podatku dochodowego od osób  prawnych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(3)'!$C$54:$F$54</c:f>
              <c:numCache>
                <c:formatCode>#,##0.00</c:formatCode>
                <c:ptCount val="4"/>
                <c:pt idx="0">
                  <c:v>1787.57709</c:v>
                </c:pt>
                <c:pt idx="1">
                  <c:v>2811.6836000000003</c:v>
                </c:pt>
                <c:pt idx="2">
                  <c:v>2791.0456400000003</c:v>
                </c:pt>
                <c:pt idx="3">
                  <c:v>1534.6267800000001</c:v>
                </c:pt>
              </c:numCache>
            </c:numRef>
          </c:val>
        </c:ser>
        <c:ser>
          <c:idx val="4"/>
          <c:order val="3"/>
          <c:tx>
            <c:strRef>
              <c:f>'Tab opis (3)'!$B$55</c:f>
              <c:strCache>
                <c:ptCount val="1"/>
                <c:pt idx="0">
                  <c:v>Podatek od nieruchomości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(3)'!$C$55:$F$55</c:f>
              <c:numCache>
                <c:formatCode>#,##0.00</c:formatCode>
                <c:ptCount val="4"/>
                <c:pt idx="0">
                  <c:v>25602.750390000001</c:v>
                </c:pt>
                <c:pt idx="1">
                  <c:v>26251.20737</c:v>
                </c:pt>
                <c:pt idx="2">
                  <c:v>27229.791020000001</c:v>
                </c:pt>
                <c:pt idx="3">
                  <c:v>27902.469099999998</c:v>
                </c:pt>
              </c:numCache>
            </c:numRef>
          </c:val>
        </c:ser>
        <c:ser>
          <c:idx val="5"/>
          <c:order val="4"/>
          <c:tx>
            <c:strRef>
              <c:f>'Tab opis (3)'!$B$56</c:f>
              <c:strCache>
                <c:ptCount val="1"/>
                <c:pt idx="0">
                  <c:v>Dochody z tytułu pozostałych podatków i opłat oraz inne dochody niepodatkowe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(3)'!$C$56:$F$56</c:f>
              <c:numCache>
                <c:formatCode>#,##0.00</c:formatCode>
                <c:ptCount val="4"/>
                <c:pt idx="0">
                  <c:v>19817.539459999964</c:v>
                </c:pt>
                <c:pt idx="1">
                  <c:v>22399.79235</c:v>
                </c:pt>
                <c:pt idx="2">
                  <c:v>27236.796390000021</c:v>
                </c:pt>
                <c:pt idx="3">
                  <c:v>27671.020290000004</c:v>
                </c:pt>
              </c:numCache>
            </c:numRef>
          </c:val>
        </c:ser>
        <c:ser>
          <c:idx val="6"/>
          <c:order val="5"/>
          <c:tx>
            <c:strRef>
              <c:f>'Tab opis (3)'!$B$57</c:f>
              <c:strCache>
                <c:ptCount val="1"/>
                <c:pt idx="0">
                  <c:v>Dotacje na zadania własne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</c:dLbls>
          <c:cat>
            <c:numRef>
              <c:f>'Tab opis (3)'!$C$51:$F$51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(3)'!$C$57:$F$57</c:f>
              <c:numCache>
                <c:formatCode>#,##0.00</c:formatCode>
                <c:ptCount val="4"/>
                <c:pt idx="0">
                  <c:v>11284.173789999999</c:v>
                </c:pt>
                <c:pt idx="1">
                  <c:v>11554.53082</c:v>
                </c:pt>
                <c:pt idx="2">
                  <c:v>14165.168430000002</c:v>
                </c:pt>
                <c:pt idx="3">
                  <c:v>13596.547339999986</c:v>
                </c:pt>
              </c:numCache>
            </c:numRef>
          </c:val>
        </c:ser>
        <c:shape val="box"/>
        <c:axId val="98013952"/>
        <c:axId val="98015488"/>
        <c:axId val="0"/>
      </c:bar3DChart>
      <c:catAx>
        <c:axId val="98013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500" b="1" i="0" baseline="0"/>
            </a:pPr>
            <a:endParaRPr lang="pl-PL"/>
          </a:p>
        </c:txPr>
        <c:crossAx val="98015488"/>
        <c:crosses val="autoZero"/>
        <c:auto val="1"/>
        <c:lblAlgn val="ctr"/>
        <c:lblOffset val="100"/>
      </c:catAx>
      <c:valAx>
        <c:axId val="98015488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b="1" i="0" baseline="0"/>
            </a:pPr>
            <a:endParaRPr lang="pl-PL"/>
          </a:p>
        </c:txPr>
        <c:crossAx val="98013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4570106625945021"/>
          <c:y val="0.76234009227060773"/>
          <c:w val="0.69537710910305928"/>
          <c:h val="0.22504051619604509"/>
        </c:manualLayout>
      </c:layout>
      <c:txPr>
        <a:bodyPr/>
        <a:lstStyle/>
        <a:p>
          <a:pPr>
            <a:defRPr sz="1100" b="1" i="0" baseline="0"/>
          </a:pPr>
          <a:endParaRPr lang="pl-PL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0277621535775473E-2"/>
          <c:y val="7.9443373286922692E-2"/>
          <c:w val="0.91972237846422455"/>
          <c:h val="0.73477405156616726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800" b="1" i="0" baseline="0"/>
                </a:pPr>
                <a:endParaRPr lang="pl-PL"/>
              </a:p>
            </c:txPr>
            <c:showVal val="1"/>
            <c:showLeaderLines val="1"/>
          </c:dLbls>
          <c:cat>
            <c:strRef>
              <c:f>'Tab opis (3)'!$B$63:$B$65</c:f>
              <c:strCache>
                <c:ptCount val="3"/>
                <c:pt idx="0">
                  <c:v>ze sprzedaży majątku</c:v>
                </c:pt>
                <c:pt idx="1">
                  <c:v>z tytułu dotacji oraz środków przeznaczonych na inwestycje</c:v>
                </c:pt>
                <c:pt idx="2">
                  <c:v>pozostałe dochody</c:v>
                </c:pt>
              </c:strCache>
            </c:strRef>
          </c:cat>
          <c:val>
            <c:numRef>
              <c:f>'Tab opis (3)'!$F$63:$F$65</c:f>
              <c:numCache>
                <c:formatCode>#,##0.00</c:formatCode>
                <c:ptCount val="3"/>
                <c:pt idx="0">
                  <c:v>5757979.7000000002</c:v>
                </c:pt>
                <c:pt idx="1">
                  <c:v>3427277</c:v>
                </c:pt>
                <c:pt idx="2">
                  <c:v>165039.46999999968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5.0000026837640509E-2"/>
          <c:y val="0.8148484183491197"/>
          <c:w val="0.8999999463247208"/>
          <c:h val="0.17253214244258239"/>
        </c:manualLayout>
      </c:layout>
      <c:txPr>
        <a:bodyPr/>
        <a:lstStyle/>
        <a:p>
          <a:pPr>
            <a:defRPr b="1" i="0" baseline="0"/>
          </a:pPr>
          <a:endParaRPr lang="pl-PL"/>
        </a:p>
      </c:txPr>
    </c:legend>
    <c:plotVisOnly val="1"/>
  </c:chart>
  <c:txPr>
    <a:bodyPr/>
    <a:lstStyle/>
    <a:p>
      <a:pPr>
        <a:defRPr sz="1500" baseline="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9992888025313292E-2"/>
          <c:y val="9.1945184807842445E-2"/>
          <c:w val="0.54260341213759333"/>
          <c:h val="0.82872902191766351"/>
        </c:manualLayout>
      </c:layout>
      <c:pie3DChart>
        <c:varyColors val="1"/>
        <c:ser>
          <c:idx val="0"/>
          <c:order val="0"/>
          <c:explosion val="25"/>
          <c:dLbls>
            <c:dLbl>
              <c:idx val="4"/>
              <c:layout>
                <c:manualLayout>
                  <c:x val="3.8455107174103297E-2"/>
                  <c:y val="-0.13339152264867987"/>
                </c:manualLayout>
              </c:layout>
              <c:showVal val="1"/>
            </c:dLbl>
            <c:dLbl>
              <c:idx val="9"/>
              <c:layout>
                <c:manualLayout>
                  <c:x val="-6.8217957130358772E-3"/>
                  <c:y val="4.7114908761532077E-2"/>
                </c:manualLayout>
              </c:layout>
              <c:showVal val="1"/>
            </c:dLbl>
            <c:dLbl>
              <c:idx val="10"/>
              <c:layout>
                <c:manualLayout>
                  <c:x val="-5.4635608048993894E-2"/>
                  <c:y val="8.9610066148380241E-2"/>
                </c:manualLayout>
              </c:layout>
              <c:showVal val="1"/>
            </c:dLbl>
            <c:dLbl>
              <c:idx val="19"/>
              <c:layout>
                <c:manualLayout>
                  <c:x val="-8.479587707786547E-2"/>
                  <c:y val="-0.10068111543898658"/>
                </c:manualLayout>
              </c:layout>
              <c:showVal val="1"/>
            </c:dLbl>
            <c:showVal val="1"/>
            <c:showLeaderLines val="1"/>
          </c:dLbls>
          <c:cat>
            <c:strRef>
              <c:f>'NDS (3)'!$B$50:$B$69</c:f>
              <c:strCache>
                <c:ptCount val="20"/>
                <c:pt idx="0">
                  <c:v>Rolnictwo i łowiectwo</c:v>
                </c:pt>
                <c:pt idx="1">
                  <c:v>Wytwarzanie i zaopatrywanie w energię elektryczną, gaz i wodę</c:v>
                </c:pt>
                <c:pt idx="2">
                  <c:v>Transport i łączność</c:v>
                </c:pt>
                <c:pt idx="3">
                  <c:v>Turystyka</c:v>
                </c:pt>
                <c:pt idx="4">
                  <c:v>Gospodarka mieszkaniowa</c:v>
                </c:pt>
                <c:pt idx="5">
                  <c:v>Działalność usługowa</c:v>
                </c:pt>
                <c:pt idx="6">
                  <c:v>Informatyka</c:v>
                </c:pt>
                <c:pt idx="7">
                  <c:v>Administracja publiczna</c:v>
                </c:pt>
                <c:pt idx="8">
                  <c:v>Urzędy naczelnych organów władzy państwowej, kontroli i ochrony prawa oraz sądownictwa</c:v>
                </c:pt>
                <c:pt idx="9">
                  <c:v>Bezpieczeństwo publiczne i ochrona przeciwpożarowa</c:v>
                </c:pt>
                <c:pt idx="10">
                  <c:v>Obsługa długu publicznego</c:v>
                </c:pt>
                <c:pt idx="11">
                  <c:v>Oświata i wychowanie</c:v>
                </c:pt>
                <c:pt idx="12">
                  <c:v>Ochrona zdrowia</c:v>
                </c:pt>
                <c:pt idx="13">
                  <c:v>Pomoc społeczna</c:v>
                </c:pt>
                <c:pt idx="14">
                  <c:v>Pozostałe zadania w zakresie polityki społecznej</c:v>
                </c:pt>
                <c:pt idx="15">
                  <c:v>Edukacyjna opieka wychowawcza</c:v>
                </c:pt>
                <c:pt idx="16">
                  <c:v>Gospodarka komunalna i ochrona środowiska</c:v>
                </c:pt>
                <c:pt idx="17">
                  <c:v>Kultura i ochrona dziedzictwa narodowego</c:v>
                </c:pt>
                <c:pt idx="18">
                  <c:v>Ogrody botaniczne i zoologiczne oraz naturalne obszary i obiekty chronionej przyrody</c:v>
                </c:pt>
                <c:pt idx="19">
                  <c:v>Kultura fizyczna</c:v>
                </c:pt>
              </c:strCache>
            </c:strRef>
          </c:cat>
          <c:val>
            <c:numRef>
              <c:f>'NDS (3)'!$C$50:$C$69</c:f>
              <c:numCache>
                <c:formatCode>#,##0.00</c:formatCode>
                <c:ptCount val="20"/>
                <c:pt idx="0">
                  <c:v>5954.46</c:v>
                </c:pt>
                <c:pt idx="1">
                  <c:v>22526.36</c:v>
                </c:pt>
                <c:pt idx="2">
                  <c:v>21894395.439999998</c:v>
                </c:pt>
                <c:pt idx="3">
                  <c:v>336523</c:v>
                </c:pt>
                <c:pt idx="4">
                  <c:v>2562464.06</c:v>
                </c:pt>
                <c:pt idx="5">
                  <c:v>319824.59999999998</c:v>
                </c:pt>
                <c:pt idx="6">
                  <c:v>21730</c:v>
                </c:pt>
                <c:pt idx="7">
                  <c:v>13042289.369999999</c:v>
                </c:pt>
                <c:pt idx="8">
                  <c:v>318369</c:v>
                </c:pt>
                <c:pt idx="9">
                  <c:v>1870984.6700000011</c:v>
                </c:pt>
                <c:pt idx="10">
                  <c:v>2264990.7400000002</c:v>
                </c:pt>
                <c:pt idx="11">
                  <c:v>71343812.689999998</c:v>
                </c:pt>
                <c:pt idx="12">
                  <c:v>2679361.48</c:v>
                </c:pt>
                <c:pt idx="13">
                  <c:v>42325129.530000001</c:v>
                </c:pt>
                <c:pt idx="14">
                  <c:v>1069135.9100000001</c:v>
                </c:pt>
                <c:pt idx="15">
                  <c:v>2502304.63</c:v>
                </c:pt>
                <c:pt idx="16">
                  <c:v>10967930.890000002</c:v>
                </c:pt>
                <c:pt idx="17">
                  <c:v>4750229.1099999994</c:v>
                </c:pt>
                <c:pt idx="18">
                  <c:v>22360</c:v>
                </c:pt>
                <c:pt idx="19">
                  <c:v>2906049.8699999987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439656907606059"/>
          <c:y val="9.6087889259374188E-3"/>
          <c:w val="0.33742331815217541"/>
          <c:h val="0.98078242214812561"/>
        </c:manualLayout>
      </c:layout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bar"/>
        <c:grouping val="clustered"/>
        <c:ser>
          <c:idx val="0"/>
          <c:order val="0"/>
          <c:dLbls>
            <c:showVal val="1"/>
          </c:dLbls>
          <c:cat>
            <c:strRef>
              <c:f>'NDS (3)'!$B$74:$B$91</c:f>
              <c:strCache>
                <c:ptCount val="18"/>
                <c:pt idx="0">
                  <c:v>Rolnictwo i łowiectwo</c:v>
                </c:pt>
                <c:pt idx="1">
                  <c:v>Informatyka</c:v>
                </c:pt>
                <c:pt idx="2">
                  <c:v>Ogrody botaniczne i zoologiczne oraz naturalne obszary i obiekty chronionej przyrody</c:v>
                </c:pt>
                <c:pt idx="3">
                  <c:v>Turystyka</c:v>
                </c:pt>
                <c:pt idx="4">
                  <c:v>Działalność usługowa</c:v>
                </c:pt>
                <c:pt idx="5">
                  <c:v>Pozostałe zadania w zakresie polityki społecznej</c:v>
                </c:pt>
                <c:pt idx="6">
                  <c:v>Gospodarka mieszkaniowa</c:v>
                </c:pt>
                <c:pt idx="7">
                  <c:v>Bezpieczeństwo publiczne i ochrona przeciwpożarowa</c:v>
                </c:pt>
                <c:pt idx="8">
                  <c:v>Obsługa długu publicznego</c:v>
                </c:pt>
                <c:pt idx="9">
                  <c:v>Ochrona zdrowia</c:v>
                </c:pt>
                <c:pt idx="10">
                  <c:v>Edukacyjna opieka wychowawcza</c:v>
                </c:pt>
                <c:pt idx="11">
                  <c:v>Kultura fizyczna</c:v>
                </c:pt>
                <c:pt idx="12">
                  <c:v>Kultura i ochrona dziedzictwa narodowego</c:v>
                </c:pt>
                <c:pt idx="13">
                  <c:v>Transport i łączność</c:v>
                </c:pt>
                <c:pt idx="14">
                  <c:v>Gospodarka komunalna i ochrona środowiska</c:v>
                </c:pt>
                <c:pt idx="15">
                  <c:v>Administracja publiczna</c:v>
                </c:pt>
                <c:pt idx="16">
                  <c:v>Pomoc społeczna</c:v>
                </c:pt>
                <c:pt idx="17">
                  <c:v>Oświata i wychowanie</c:v>
                </c:pt>
              </c:strCache>
            </c:strRef>
          </c:cat>
          <c:val>
            <c:numRef>
              <c:f>'NDS (3)'!$C$74:$C$91</c:f>
              <c:numCache>
                <c:formatCode>#,##0.00</c:formatCode>
                <c:ptCount val="18"/>
                <c:pt idx="0">
                  <c:v>2.1653000000000002</c:v>
                </c:pt>
                <c:pt idx="1">
                  <c:v>21.73</c:v>
                </c:pt>
                <c:pt idx="2">
                  <c:v>22.36</c:v>
                </c:pt>
                <c:pt idx="3">
                  <c:v>286.74900000000002</c:v>
                </c:pt>
                <c:pt idx="4">
                  <c:v>312.82459999999969</c:v>
                </c:pt>
                <c:pt idx="5">
                  <c:v>1065.3124599999999</c:v>
                </c:pt>
                <c:pt idx="6">
                  <c:v>1481.8423199999986</c:v>
                </c:pt>
                <c:pt idx="7">
                  <c:v>1820.2596700000001</c:v>
                </c:pt>
                <c:pt idx="8">
                  <c:v>2264.9907400000002</c:v>
                </c:pt>
                <c:pt idx="9">
                  <c:v>2333.6206599999987</c:v>
                </c:pt>
                <c:pt idx="10">
                  <c:v>2502.304630000001</c:v>
                </c:pt>
                <c:pt idx="11">
                  <c:v>2890.5668699999942</c:v>
                </c:pt>
                <c:pt idx="12">
                  <c:v>4600.5617100000009</c:v>
                </c:pt>
                <c:pt idx="13">
                  <c:v>7590.0538899999992</c:v>
                </c:pt>
                <c:pt idx="14">
                  <c:v>10569.913879999995</c:v>
                </c:pt>
                <c:pt idx="15">
                  <c:v>12114.835189999989</c:v>
                </c:pt>
                <c:pt idx="16">
                  <c:v>20394.983280000029</c:v>
                </c:pt>
                <c:pt idx="17">
                  <c:v>70263.611720000146</c:v>
                </c:pt>
              </c:numCache>
            </c:numRef>
          </c:val>
        </c:ser>
        <c:gapWidth val="100"/>
        <c:axId val="96979584"/>
        <c:axId val="98242944"/>
      </c:barChart>
      <c:catAx>
        <c:axId val="96979584"/>
        <c:scaling>
          <c:orientation val="minMax"/>
        </c:scaling>
        <c:axPos val="l"/>
        <c:tickLblPos val="nextTo"/>
        <c:crossAx val="98242944"/>
        <c:crosses val="autoZero"/>
        <c:auto val="1"/>
        <c:lblAlgn val="ctr"/>
        <c:lblOffset val="100"/>
      </c:catAx>
      <c:valAx>
        <c:axId val="98242944"/>
        <c:scaling>
          <c:orientation val="minMax"/>
        </c:scaling>
        <c:axPos val="b"/>
        <c:majorGridlines/>
        <c:numFmt formatCode="#,##0.00" sourceLinked="1"/>
        <c:tickLblPos val="nextTo"/>
        <c:crossAx val="96979584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perspective val="30"/>
    </c:view3D>
    <c:plotArea>
      <c:layout>
        <c:manualLayout>
          <c:layoutTarget val="inner"/>
          <c:xMode val="edge"/>
          <c:yMode val="edge"/>
          <c:x val="8.0440702928130922E-2"/>
          <c:y val="8.6690956589649829E-2"/>
          <c:w val="0.85542836785911269"/>
          <c:h val="0.75994699088887685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2000" b="1" i="0" baseline="0"/>
                </a:pPr>
                <a:endParaRPr lang="pl-PL"/>
              </a:p>
            </c:txPr>
            <c:showVal val="1"/>
            <c:showLeaderLines val="1"/>
          </c:dLbls>
          <c:cat>
            <c:strRef>
              <c:f>'NDS (3)'!$B$105:$B$106</c:f>
              <c:strCache>
                <c:ptCount val="2"/>
                <c:pt idx="0">
                  <c:v>Transport i łączność</c:v>
                </c:pt>
                <c:pt idx="1">
                  <c:v>Pozostałe działy</c:v>
                </c:pt>
              </c:strCache>
            </c:strRef>
          </c:cat>
          <c:val>
            <c:numRef>
              <c:f>'NDS (3)'!$C$105:$C$106</c:f>
              <c:numCache>
                <c:formatCode>#,##0.00</c:formatCode>
                <c:ptCount val="2"/>
                <c:pt idx="0">
                  <c:v>12943.701400000009</c:v>
                </c:pt>
                <c:pt idx="1">
                  <c:v>2825.2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38220310189446965"/>
          <c:y val="0.83211949939819696"/>
          <c:w val="0.23559379621106194"/>
          <c:h val="0.13324604709770557"/>
        </c:manualLayout>
      </c:layout>
      <c:txPr>
        <a:bodyPr/>
        <a:lstStyle/>
        <a:p>
          <a:pPr>
            <a:defRPr sz="1500" b="1" i="0" baseline="0"/>
          </a:pPr>
          <a:endParaRPr lang="pl-PL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/>
    <c:plotArea>
      <c:layout/>
      <c:lineChart>
        <c:grouping val="standard"/>
        <c:ser>
          <c:idx val="1"/>
          <c:order val="0"/>
          <c:tx>
            <c:strRef>
              <c:f>'Tab opis (3)'!$B$81</c:f>
              <c:strCache>
                <c:ptCount val="1"/>
                <c:pt idx="0">
                  <c:v>Zadłużenie z tytułu kredytów i pożyczek</c:v>
                </c:pt>
              </c:strCache>
            </c:strRef>
          </c:tx>
          <c:dLbls>
            <c:txPr>
              <a:bodyPr/>
              <a:lstStyle/>
              <a:p>
                <a:pPr>
                  <a:defRPr sz="1500" b="1" i="0" baseline="0"/>
                </a:pPr>
                <a:endParaRPr lang="pl-PL"/>
              </a:p>
            </c:txPr>
            <c:showVal val="1"/>
          </c:dLbls>
          <c:cat>
            <c:numRef>
              <c:f>'Tab opis (3)'!$C$80:$F$80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(3)'!$C$81:$F$81</c:f>
              <c:numCache>
                <c:formatCode>#,##0.00</c:formatCode>
                <c:ptCount val="4"/>
                <c:pt idx="0">
                  <c:v>76979231.739999995</c:v>
                </c:pt>
                <c:pt idx="1">
                  <c:v>77692560.599999994</c:v>
                </c:pt>
                <c:pt idx="2">
                  <c:v>82559349.200000003</c:v>
                </c:pt>
                <c:pt idx="3">
                  <c:v>78082758.700000003</c:v>
                </c:pt>
              </c:numCache>
            </c:numRef>
          </c:val>
        </c:ser>
        <c:marker val="1"/>
        <c:axId val="98369920"/>
        <c:axId val="98371456"/>
      </c:lineChart>
      <c:catAx>
        <c:axId val="98369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500" b="1" i="0" baseline="0"/>
            </a:pPr>
            <a:endParaRPr lang="pl-PL"/>
          </a:p>
        </c:txPr>
        <c:crossAx val="98371456"/>
        <c:crosses val="autoZero"/>
        <c:auto val="1"/>
        <c:lblAlgn val="ctr"/>
        <c:lblOffset val="100"/>
      </c:catAx>
      <c:valAx>
        <c:axId val="98371456"/>
        <c:scaling>
          <c:orientation val="minMax"/>
          <c:min val="75000000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b="1" i="0" baseline="0"/>
            </a:pPr>
            <a:endParaRPr lang="pl-PL"/>
          </a:p>
        </c:txPr>
        <c:crossAx val="98369920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/>
    <c:plotArea>
      <c:layout/>
      <c:lineChart>
        <c:grouping val="standard"/>
        <c:ser>
          <c:idx val="1"/>
          <c:order val="0"/>
          <c:tx>
            <c:strRef>
              <c:f>'Tab opis (3)'!$B$82</c:f>
              <c:strCache>
                <c:ptCount val="1"/>
                <c:pt idx="0">
                  <c:v>Wskaźnik zadłużenia</c:v>
                </c:pt>
              </c:strCache>
            </c:strRef>
          </c:tx>
          <c:dLbls>
            <c:txPr>
              <a:bodyPr/>
              <a:lstStyle/>
              <a:p>
                <a:pPr>
                  <a:defRPr baseline="0"/>
                </a:pPr>
                <a:endParaRPr lang="pl-PL"/>
              </a:p>
            </c:txPr>
            <c:showVal val="1"/>
          </c:dLbls>
          <c:cat>
            <c:numRef>
              <c:f>'Tab opis (3)'!$C$80:$F$80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'Tab opis (3)'!$C$82:$F$82</c:f>
              <c:numCache>
                <c:formatCode>0.00%</c:formatCode>
                <c:ptCount val="4"/>
                <c:pt idx="0">
                  <c:v>0.45818426155691638</c:v>
                </c:pt>
                <c:pt idx="1">
                  <c:v>0.42993764158210285</c:v>
                </c:pt>
                <c:pt idx="2">
                  <c:v>0.43160099393526136</c:v>
                </c:pt>
                <c:pt idx="3">
                  <c:v>0.41315855590976314</c:v>
                </c:pt>
              </c:numCache>
            </c:numRef>
          </c:val>
        </c:ser>
        <c:marker val="1"/>
        <c:axId val="98404608"/>
        <c:axId val="98410496"/>
      </c:lineChart>
      <c:catAx>
        <c:axId val="98404608"/>
        <c:scaling>
          <c:orientation val="minMax"/>
        </c:scaling>
        <c:axPos val="b"/>
        <c:numFmt formatCode="General" sourceLinked="1"/>
        <c:tickLblPos val="nextTo"/>
        <c:crossAx val="98410496"/>
        <c:crosses val="autoZero"/>
        <c:auto val="1"/>
        <c:lblAlgn val="ctr"/>
        <c:lblOffset val="100"/>
      </c:catAx>
      <c:valAx>
        <c:axId val="98410496"/>
        <c:scaling>
          <c:orientation val="minMax"/>
        </c:scaling>
        <c:axPos val="l"/>
        <c:majorGridlines/>
        <c:numFmt formatCode="0.00%" sourceLinked="1"/>
        <c:tickLblPos val="nextTo"/>
        <c:crossAx val="98404608"/>
        <c:crosses val="autoZero"/>
        <c:crossBetween val="between"/>
      </c:valAx>
    </c:plotArea>
    <c:plotVisOnly val="1"/>
  </c:chart>
  <c:txPr>
    <a:bodyPr/>
    <a:lstStyle/>
    <a:p>
      <a:pPr>
        <a:defRPr sz="1500" b="1" i="0" baseline="0"/>
      </a:pPr>
      <a:endParaRPr lang="pl-PL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FD605-E9FE-4867-96E0-3419FA88D107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967F7-DE85-4A76-8443-B3D1A8478E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62FA7-431B-4CC8-A61C-86AB282A4793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BE3BC-044A-4DB2-98C5-6B31EB1AFFA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BE3BC-044A-4DB2-98C5-6B31EB1AFFA2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90FF-7A13-43A8-A886-549CA220E8AB}" type="datetimeFigureOut">
              <a:rPr lang="pl-PL" smtClean="0"/>
              <a:pPr/>
              <a:t>30-06-2016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Arkusz_programu_Microsoft_Office_Excel4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Arkusz_programu_Microsoft_Office_Excel5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Arkusz_programu_Microsoft_Office_Excel6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Arkusz_programu_Microsoft_Office_Excel7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package" Target="../embeddings/Arkusz_programu_Microsoft_Office_Excel8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Arkusz_programu_Microsoft_Office_Excel9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package" Target="../embeddings/Arkusz_programu_Microsoft_Office_Excel10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package" Target="../embeddings/Arkusz_programu_Microsoft_Office_Excel11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Arkusz_programu_Microsoft_Office_Excel1.xls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package" Target="../embeddings/Arkusz_programu_Microsoft_Office_Excel12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package" Target="../embeddings/Arkusz_programu_Microsoft_Office_Excel13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package" Target="../embeddings/Arkusz_programu_Microsoft_Office_Excel14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Arkusz_programu_Microsoft_Office_Excel2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Arkusz_programu_Microsoft_Office_Excel3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2600342"/>
          </a:xfrm>
        </p:spPr>
        <p:txBody>
          <a:bodyPr/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Wykonanie budżetu Miasta </a:t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Tomaszowa Mazowieckiego </a:t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za 2015 rok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642919"/>
            <a:ext cx="5929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Publiczne jednostki oświatowe prowadzone przez Miasto Tomaszów Mazowiecki</a:t>
            </a:r>
          </a:p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 w  2015  roku</a:t>
            </a:r>
            <a:endParaRPr lang="pl-PL" sz="2400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571472" y="2214554"/>
          <a:ext cx="8215369" cy="3429024"/>
        </p:xfrm>
        <a:graphic>
          <a:graphicData uri="http://schemas.openxmlformats.org/presentationml/2006/ole">
            <p:oleObj spid="_x0000_s34818" name="Arkusz" r:id="rId4" imgW="6362700" imgH="1609676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500042"/>
            <a:ext cx="6000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Niepubliczne  placówki oświatowe dofinansowywane przez Miasto Tomaszów Mazowiecki  w  2015  roku</a:t>
            </a:r>
            <a:endParaRPr lang="pl-PL" sz="2400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714348" y="2071678"/>
          <a:ext cx="7786742" cy="3571900"/>
        </p:xfrm>
        <a:graphic>
          <a:graphicData uri="http://schemas.openxmlformats.org/presentationml/2006/ole">
            <p:oleObj spid="_x0000_s35842" name="Arkusz" r:id="rId4" imgW="4451770" imgH="116427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642918"/>
            <a:ext cx="6000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Zadania własne realizowane w ramach pomocy społecznej w  2015  roku</a:t>
            </a:r>
            <a:endParaRPr lang="pl-PL" sz="2400" dirty="0"/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714348" y="1643050"/>
          <a:ext cx="7643866" cy="4840288"/>
        </p:xfrm>
        <a:graphic>
          <a:graphicData uri="http://schemas.openxmlformats.org/presentationml/2006/ole">
            <p:oleObj spid="_x0000_s36868" name="Arkusz" r:id="rId4" imgW="6871580" imgH="4840362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642919"/>
            <a:ext cx="6215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Zadania zlecone realizowane w ramach pomocy społecznej w  2015  roku</a:t>
            </a:r>
            <a:endParaRPr lang="pl-PL" sz="2400" dirty="0"/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714348" y="1712913"/>
          <a:ext cx="7858180" cy="4359293"/>
        </p:xfrm>
        <a:graphic>
          <a:graphicData uri="http://schemas.openxmlformats.org/presentationml/2006/ole">
            <p:oleObj spid="_x0000_s37891" name="Arkusz" r:id="rId4" imgW="6871580" imgH="3431995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500043"/>
            <a:ext cx="6000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Gospodarka komunalna i ochrona środowiska  w  2015  roku</a:t>
            </a:r>
            <a:endParaRPr lang="pl-PL" sz="2400" dirty="0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928663" y="1785926"/>
          <a:ext cx="7429552" cy="4286280"/>
        </p:xfrm>
        <a:graphic>
          <a:graphicData uri="http://schemas.openxmlformats.org/presentationml/2006/ole">
            <p:oleObj spid="_x0000_s38915" name="Arkusz" r:id="rId4" imgW="5666383" imgH="262736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785795"/>
            <a:ext cx="5500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Kultura i ochrona dziedzictwa narodowego  w  2015  roku</a:t>
            </a:r>
            <a:endParaRPr lang="pl-PL" sz="2800" dirty="0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428596" y="2000240"/>
          <a:ext cx="8072494" cy="3857652"/>
        </p:xfrm>
        <a:graphic>
          <a:graphicData uri="http://schemas.openxmlformats.org/presentationml/2006/ole">
            <p:oleObj spid="_x0000_s47105" name="Arkusz" r:id="rId4" imgW="6629309" imgH="1822741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428605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Wydatki majątkowe w 2015 roku</a:t>
            </a:r>
            <a:endParaRPr lang="pl-PL" sz="24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/>
        </p:nvGraphicFramePr>
        <p:xfrm>
          <a:off x="642910" y="1500174"/>
          <a:ext cx="7786742" cy="478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85723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Wydatki majątkowe w 2015 roku</a:t>
            </a:r>
            <a:endParaRPr lang="pl-PL" sz="2400" dirty="0"/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642910" y="2000240"/>
          <a:ext cx="8001056" cy="3786214"/>
        </p:xfrm>
        <a:graphic>
          <a:graphicData uri="http://schemas.openxmlformats.org/presentationml/2006/ole">
            <p:oleObj spid="_x0000_s28676" name="Arkusz" r:id="rId4" imgW="6496050" imgH="206672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844572" y="500043"/>
            <a:ext cx="4299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Ulica Chopina </a:t>
            </a:r>
          </a:p>
          <a:p>
            <a:pPr algn="ctr"/>
            <a:endParaRPr lang="pl-PL" sz="36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00240"/>
            <a:ext cx="76438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44572" y="642918"/>
            <a:ext cx="4656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Wydatki majątkowe w 2015 roku</a:t>
            </a:r>
            <a:endParaRPr lang="pl-PL" sz="2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500034" y="1785938"/>
          <a:ext cx="8215370" cy="3929078"/>
        </p:xfrm>
        <a:graphic>
          <a:graphicData uri="http://schemas.openxmlformats.org/presentationml/2006/ole">
            <p:oleObj spid="_x0000_s25601" name="Arkusz" r:id="rId4" imgW="6496050" imgH="275252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1430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Dochody wykonane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Miasta Tomaszowa Mazowieckiego za rok 2015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34975" y="2220913"/>
          <a:ext cx="8404225" cy="2670175"/>
        </p:xfrm>
        <a:graphic>
          <a:graphicData uri="http://schemas.openxmlformats.org/presentationml/2006/ole">
            <p:oleObj spid="_x0000_s1030" name="Arkusz" r:id="rId4" imgW="4791297" imgH="152395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844572" y="642918"/>
            <a:ext cx="5299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/>
                <a:cs typeface="Times New Roman"/>
              </a:rPr>
              <a:t>Wydatki majątkowe w 2015 roku</a:t>
            </a:r>
            <a:endParaRPr lang="pl-PL" sz="2400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642910" y="1857364"/>
          <a:ext cx="7858180" cy="3786214"/>
        </p:xfrm>
        <a:graphic>
          <a:graphicData uri="http://schemas.openxmlformats.org/presentationml/2006/ole">
            <p:oleObj spid="_x0000_s27650" name="Arkusz" r:id="rId4" imgW="6629309" imgH="2243235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571480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Ulica Ludwikowska </a:t>
            </a:r>
          </a:p>
          <a:p>
            <a:pPr algn="ctr"/>
            <a:endParaRPr lang="pl-PL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44756" y="-14930566"/>
            <a:ext cx="7200000" cy="4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-16002136"/>
            <a:ext cx="721523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714488"/>
            <a:ext cx="778674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643174" y="571480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Wiadukt nad linią PKP 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1571612"/>
            <a:ext cx="8215369" cy="452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844572" y="428604"/>
            <a:ext cx="5442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Wydatki majątkowe w 2015 roku</a:t>
            </a:r>
            <a:endParaRPr lang="pl-PL" sz="2400" dirty="0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571472" y="1857364"/>
          <a:ext cx="8001056" cy="4071966"/>
        </p:xfrm>
        <a:graphic>
          <a:graphicData uri="http://schemas.openxmlformats.org/presentationml/2006/ole">
            <p:oleObj spid="_x0000_s24577" name="Arkusz" r:id="rId4" imgW="6629309" imgH="204198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642910" y="2000240"/>
          <a:ext cx="8137553" cy="3500461"/>
        </p:xfrm>
        <a:graphic>
          <a:graphicData uri="http://schemas.openxmlformats.org/presentationml/2006/ole">
            <p:oleObj spid="_x0000_s31748" name="Arkusz" r:id="rId4" imgW="5257800" imgH="1895278" progId="Excel.Sheet.12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2500298" y="642918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/>
                <a:cs typeface="Times New Roman"/>
              </a:rPr>
              <a:t>Wykonanie Budżetu Miasta za 2015 rok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514353" y="500042"/>
            <a:ext cx="5558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/>
                <a:cs typeface="Times New Roman"/>
              </a:rPr>
              <a:t>Wykonanie Budżetu Miasta za 2015 rok</a:t>
            </a:r>
            <a:endParaRPr lang="pl-PL" sz="24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/>
        </p:nvGraphicFramePr>
        <p:xfrm>
          <a:off x="357158" y="1571611"/>
          <a:ext cx="8286808" cy="4876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514353" y="500042"/>
            <a:ext cx="5772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/>
                <a:cs typeface="Times New Roman"/>
              </a:rPr>
              <a:t>Wykonanie Budżetu Miasta za 2015 rok</a:t>
            </a:r>
            <a:endParaRPr lang="pl-PL" sz="24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/>
        </p:nvGraphicFramePr>
        <p:xfrm>
          <a:off x="714348" y="1714487"/>
          <a:ext cx="7858180" cy="414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Dziękuję za uwagę !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715172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Struktura  dochodów  bieżących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wykonanych w 2015 roku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Wykres 5"/>
          <p:cNvGraphicFramePr>
            <a:graphicFrameLocks noGrp="1"/>
          </p:cNvGraphicFramePr>
          <p:nvPr/>
        </p:nvGraphicFramePr>
        <p:xfrm>
          <a:off x="357157" y="1643050"/>
          <a:ext cx="8501123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686568" cy="114300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Struktura  dochodów  bieżących własnych </a:t>
            </a:r>
            <a:br>
              <a:rPr lang="pl-PL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w latach 2012 – 2015  w tys.  zł</a:t>
            </a:r>
            <a:endParaRPr lang="pl-PL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Wykres 5"/>
          <p:cNvGraphicFramePr>
            <a:graphicFrameLocks noGrp="1"/>
          </p:cNvGraphicFramePr>
          <p:nvPr/>
        </p:nvGraphicFramePr>
        <p:xfrm>
          <a:off x="500034" y="1643049"/>
          <a:ext cx="8286808" cy="4805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500042"/>
            <a:ext cx="58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Struktura dochodów  majątkowych  wykonanych w  2015  roku</a:t>
            </a:r>
            <a:endParaRPr lang="pl-PL" sz="2800" dirty="0"/>
          </a:p>
        </p:txBody>
      </p:sp>
      <p:graphicFrame>
        <p:nvGraphicFramePr>
          <p:cNvPr id="6" name="Wykres 5"/>
          <p:cNvGraphicFramePr>
            <a:graphicFrameLocks noGrp="1"/>
          </p:cNvGraphicFramePr>
          <p:nvPr/>
        </p:nvGraphicFramePr>
        <p:xfrm>
          <a:off x="714348" y="1643051"/>
          <a:ext cx="7858180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2286000" y="500042"/>
            <a:ext cx="5857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Dochody  majątkowe  uzyskane w formie dotacji celowych w  2015  roku</a:t>
            </a:r>
            <a:endParaRPr lang="pl-PL" sz="2400" dirty="0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714375" y="2046288"/>
          <a:ext cx="7858125" cy="3960812"/>
        </p:xfrm>
        <a:graphic>
          <a:graphicData uri="http://schemas.openxmlformats.org/presentationml/2006/ole">
            <p:oleObj spid="_x0000_s18435" name="Arkusz" r:id="rId4" imgW="4019550" imgH="299104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286000" y="500042"/>
            <a:ext cx="585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Wydatki  wykonane  w  2015  roku</a:t>
            </a:r>
            <a:endParaRPr lang="pl-PL" sz="2400" dirty="0"/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642910" y="2071678"/>
          <a:ext cx="7858180" cy="2786082"/>
        </p:xfrm>
        <a:graphic>
          <a:graphicData uri="http://schemas.openxmlformats.org/presentationml/2006/ole">
            <p:oleObj spid="_x0000_s22534" name="Arkusz" r:id="rId4" imgW="4219797" imgH="1533722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2286000" y="500042"/>
            <a:ext cx="585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Struktura  wydatków w  2015  roku</a:t>
            </a:r>
            <a:endParaRPr lang="pl-PL" sz="2400" dirty="0"/>
          </a:p>
        </p:txBody>
      </p:sp>
      <p:graphicFrame>
        <p:nvGraphicFramePr>
          <p:cNvPr id="8" name="Wykres 7"/>
          <p:cNvGraphicFramePr>
            <a:graphicFrameLocks noGrp="1"/>
          </p:cNvGraphicFramePr>
          <p:nvPr/>
        </p:nvGraphicFramePr>
        <p:xfrm>
          <a:off x="0" y="1000109"/>
          <a:ext cx="9144000" cy="585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2286000" y="500042"/>
            <a:ext cx="5857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Struktura wydatków bieżących własnych</a:t>
            </a:r>
          </a:p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 w  2015  roku</a:t>
            </a:r>
            <a:endParaRPr lang="pl-PL" sz="24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/>
        </p:nvGraphicFramePr>
        <p:xfrm>
          <a:off x="357157" y="1857364"/>
          <a:ext cx="8572561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</TotalTime>
  <Words>181</Words>
  <Application>Microsoft Office PowerPoint</Application>
  <PresentationFormat>Pokaz na ekranie (4:3)</PresentationFormat>
  <Paragraphs>37</Paragraphs>
  <Slides>27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9" baseType="lpstr">
      <vt:lpstr>Motyw pakietu Office</vt:lpstr>
      <vt:lpstr>Arkusz</vt:lpstr>
      <vt:lpstr>Wykonanie budżetu Miasta  Tomaszowa Mazowieckiego  za 2015 rok</vt:lpstr>
      <vt:lpstr>Dochody wykonane  Miasta Tomaszowa Mazowieckiego za rok 2015</vt:lpstr>
      <vt:lpstr>Struktura  dochodów  bieżących  wykonanych w 2015 roku</vt:lpstr>
      <vt:lpstr>Struktura  dochodów  bieżących własnych   w latach 2012 – 2015  w tys.  zł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</vt:vector>
  </TitlesOfParts>
  <Company>WPS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Budżet Miasta  Tomaszowa Mazowieckiego  na 2015 rok</dc:title>
  <dc:creator>UMTM</dc:creator>
  <cp:lastModifiedBy>msobolewska</cp:lastModifiedBy>
  <cp:revision>439</cp:revision>
  <dcterms:created xsi:type="dcterms:W3CDTF">2015-01-27T09:27:13Z</dcterms:created>
  <dcterms:modified xsi:type="dcterms:W3CDTF">2016-06-30T08:17:05Z</dcterms:modified>
</cp:coreProperties>
</file>